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6" r:id="rId10"/>
    <p:sldId id="263" r:id="rId11"/>
    <p:sldId id="267" r:id="rId12"/>
    <p:sldId id="264" r:id="rId13"/>
    <p:sldId id="268" r:id="rId1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4882A27-BB17-49B7-A557-1E8590608198}" type="doc">
      <dgm:prSet loTypeId="urn:microsoft.com/office/officeart/2005/8/layout/matrix3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A83C63BC-5D97-4387-8E7C-DE3C1935BC0D}">
      <dgm:prSet phldrT="[Texte]" custT="1"/>
      <dgm:spPr/>
      <dgm:t>
        <a:bodyPr/>
        <a:lstStyle/>
        <a:p>
          <a:r>
            <a:rPr lang="fr-FR" sz="3200" b="1" dirty="0" smtClean="0"/>
            <a:t>Chose</a:t>
          </a:r>
          <a:endParaRPr lang="fr-FR" sz="3200" b="1" dirty="0"/>
        </a:p>
      </dgm:t>
    </dgm:pt>
    <dgm:pt modelId="{44628FD4-B5CC-410D-B2D2-37BCF38767EC}" type="parTrans" cxnId="{51A8F720-E940-46C7-87DD-C61FCDA9B8BD}">
      <dgm:prSet/>
      <dgm:spPr/>
      <dgm:t>
        <a:bodyPr/>
        <a:lstStyle/>
        <a:p>
          <a:endParaRPr lang="fr-FR"/>
        </a:p>
      </dgm:t>
    </dgm:pt>
    <dgm:pt modelId="{F2A4CE5D-E439-4F52-9556-6F091A271709}" type="sibTrans" cxnId="{51A8F720-E940-46C7-87DD-C61FCDA9B8BD}">
      <dgm:prSet/>
      <dgm:spPr/>
      <dgm:t>
        <a:bodyPr/>
        <a:lstStyle/>
        <a:p>
          <a:endParaRPr lang="fr-FR"/>
        </a:p>
      </dgm:t>
    </dgm:pt>
    <dgm:pt modelId="{850C0679-9DAA-4F36-A09B-4F2EEFED4C72}">
      <dgm:prSet phldrT="[Texte]" custT="1"/>
      <dgm:spPr/>
      <dgm:t>
        <a:bodyPr/>
        <a:lstStyle/>
        <a:p>
          <a:r>
            <a:rPr lang="fr-FR" sz="3200" b="1" dirty="0" smtClean="0"/>
            <a:t>Gardien</a:t>
          </a:r>
          <a:endParaRPr lang="fr-FR" sz="3200" b="1" dirty="0"/>
        </a:p>
      </dgm:t>
    </dgm:pt>
    <dgm:pt modelId="{E75952EB-EDE1-41CE-8C73-52D5BEDDE842}" type="parTrans" cxnId="{134CACE6-3E90-403B-AD98-6822665A5133}">
      <dgm:prSet/>
      <dgm:spPr/>
      <dgm:t>
        <a:bodyPr/>
        <a:lstStyle/>
        <a:p>
          <a:endParaRPr lang="fr-FR"/>
        </a:p>
      </dgm:t>
    </dgm:pt>
    <dgm:pt modelId="{E7C61B8E-CF4A-4A7A-A086-31AF64B5DF49}" type="sibTrans" cxnId="{134CACE6-3E90-403B-AD98-6822665A5133}">
      <dgm:prSet/>
      <dgm:spPr/>
      <dgm:t>
        <a:bodyPr/>
        <a:lstStyle/>
        <a:p>
          <a:endParaRPr lang="fr-FR"/>
        </a:p>
      </dgm:t>
    </dgm:pt>
    <dgm:pt modelId="{A833A3AF-3BFD-44A6-BA88-6CD45AA4791C}">
      <dgm:prSet phldrT="[Texte]" custT="1"/>
      <dgm:spPr/>
      <dgm:t>
        <a:bodyPr/>
        <a:lstStyle/>
        <a:p>
          <a:r>
            <a:rPr lang="fr-FR" sz="3200" b="1" dirty="0" smtClean="0"/>
            <a:t>Tiers victime</a:t>
          </a:r>
          <a:endParaRPr lang="fr-FR" sz="3200" b="1" dirty="0"/>
        </a:p>
      </dgm:t>
    </dgm:pt>
    <dgm:pt modelId="{C5E3AC94-BA50-4679-AF41-2AEA1A83DCCD}" type="parTrans" cxnId="{B2B105E7-F7EB-4E39-AC78-534686534D93}">
      <dgm:prSet/>
      <dgm:spPr/>
      <dgm:t>
        <a:bodyPr/>
        <a:lstStyle/>
        <a:p>
          <a:endParaRPr lang="fr-FR"/>
        </a:p>
      </dgm:t>
    </dgm:pt>
    <dgm:pt modelId="{4EE5673F-164C-417F-81D2-DD8AAD2DF932}" type="sibTrans" cxnId="{B2B105E7-F7EB-4E39-AC78-534686534D93}">
      <dgm:prSet/>
      <dgm:spPr/>
      <dgm:t>
        <a:bodyPr/>
        <a:lstStyle/>
        <a:p>
          <a:endParaRPr lang="fr-FR"/>
        </a:p>
      </dgm:t>
    </dgm:pt>
    <dgm:pt modelId="{177F0AC9-79B9-4028-B427-86336DD24A20}">
      <dgm:prSet phldrT="[Texte]" custT="1"/>
      <dgm:spPr/>
      <dgm:t>
        <a:bodyPr/>
        <a:lstStyle/>
        <a:p>
          <a:r>
            <a:rPr lang="fr-FR" sz="2400" b="1" dirty="0" smtClean="0"/>
            <a:t>Conditions de participation</a:t>
          </a:r>
          <a:endParaRPr lang="fr-FR" sz="2400" b="1" dirty="0"/>
        </a:p>
      </dgm:t>
    </dgm:pt>
    <dgm:pt modelId="{53968BAA-45F8-411D-8F41-C223A113DE0E}" type="parTrans" cxnId="{50F0D222-A303-4624-A6C8-B22E6EACB7C7}">
      <dgm:prSet/>
      <dgm:spPr/>
      <dgm:t>
        <a:bodyPr/>
        <a:lstStyle/>
        <a:p>
          <a:endParaRPr lang="fr-FR"/>
        </a:p>
      </dgm:t>
    </dgm:pt>
    <dgm:pt modelId="{07623DDA-D4BE-43D2-875F-4158714E9F65}" type="sibTrans" cxnId="{50F0D222-A303-4624-A6C8-B22E6EACB7C7}">
      <dgm:prSet/>
      <dgm:spPr/>
      <dgm:t>
        <a:bodyPr/>
        <a:lstStyle/>
        <a:p>
          <a:endParaRPr lang="fr-FR"/>
        </a:p>
      </dgm:t>
    </dgm:pt>
    <dgm:pt modelId="{F68FED26-C898-442F-867E-1B1C61C210E1}" type="pres">
      <dgm:prSet presAssocID="{C4882A27-BB17-49B7-A557-1E859060819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30C38F47-FDFA-4E50-B1BE-E8013C434539}" type="pres">
      <dgm:prSet presAssocID="{C4882A27-BB17-49B7-A557-1E8590608198}" presName="diamond" presStyleLbl="bgShp" presStyleIdx="0" presStyleCnt="1"/>
      <dgm:spPr/>
    </dgm:pt>
    <dgm:pt modelId="{7DB0A862-0985-43F4-AA28-A57A3E2FC727}" type="pres">
      <dgm:prSet presAssocID="{C4882A27-BB17-49B7-A557-1E8590608198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C77B320-356C-4E47-B989-4F7661556376}" type="pres">
      <dgm:prSet presAssocID="{C4882A27-BB17-49B7-A557-1E8590608198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B65644E-AC67-4747-BCD6-66BD335676AB}" type="pres">
      <dgm:prSet presAssocID="{C4882A27-BB17-49B7-A557-1E8590608198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D2E16BF-ABF6-415D-A67B-7CBBA7E92D15}" type="pres">
      <dgm:prSet presAssocID="{C4882A27-BB17-49B7-A557-1E8590608198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0F0D222-A303-4624-A6C8-B22E6EACB7C7}" srcId="{C4882A27-BB17-49B7-A557-1E8590608198}" destId="{177F0AC9-79B9-4028-B427-86336DD24A20}" srcOrd="3" destOrd="0" parTransId="{53968BAA-45F8-411D-8F41-C223A113DE0E}" sibTransId="{07623DDA-D4BE-43D2-875F-4158714E9F65}"/>
    <dgm:cxn modelId="{8F6C8C0E-F2A5-456A-B36B-506E26ECAE57}" type="presOf" srcId="{177F0AC9-79B9-4028-B427-86336DD24A20}" destId="{AD2E16BF-ABF6-415D-A67B-7CBBA7E92D15}" srcOrd="0" destOrd="0" presId="urn:microsoft.com/office/officeart/2005/8/layout/matrix3"/>
    <dgm:cxn modelId="{51A8F720-E940-46C7-87DD-C61FCDA9B8BD}" srcId="{C4882A27-BB17-49B7-A557-1E8590608198}" destId="{A83C63BC-5D97-4387-8E7C-DE3C1935BC0D}" srcOrd="0" destOrd="0" parTransId="{44628FD4-B5CC-410D-B2D2-37BCF38767EC}" sibTransId="{F2A4CE5D-E439-4F52-9556-6F091A271709}"/>
    <dgm:cxn modelId="{4374082A-9A81-4C72-B0B0-97DACF48B330}" type="presOf" srcId="{A833A3AF-3BFD-44A6-BA88-6CD45AA4791C}" destId="{5B65644E-AC67-4747-BCD6-66BD335676AB}" srcOrd="0" destOrd="0" presId="urn:microsoft.com/office/officeart/2005/8/layout/matrix3"/>
    <dgm:cxn modelId="{CCB3673C-056B-4E28-B7BC-A1B4E2F92F47}" type="presOf" srcId="{850C0679-9DAA-4F36-A09B-4F2EEFED4C72}" destId="{5C77B320-356C-4E47-B989-4F7661556376}" srcOrd="0" destOrd="0" presId="urn:microsoft.com/office/officeart/2005/8/layout/matrix3"/>
    <dgm:cxn modelId="{B2B105E7-F7EB-4E39-AC78-534686534D93}" srcId="{C4882A27-BB17-49B7-A557-1E8590608198}" destId="{A833A3AF-3BFD-44A6-BA88-6CD45AA4791C}" srcOrd="2" destOrd="0" parTransId="{C5E3AC94-BA50-4679-AF41-2AEA1A83DCCD}" sibTransId="{4EE5673F-164C-417F-81D2-DD8AAD2DF932}"/>
    <dgm:cxn modelId="{CDAC45C4-EA7B-49A2-9B7D-C4FA1B50D8B0}" type="presOf" srcId="{C4882A27-BB17-49B7-A557-1E8590608198}" destId="{F68FED26-C898-442F-867E-1B1C61C210E1}" srcOrd="0" destOrd="0" presId="urn:microsoft.com/office/officeart/2005/8/layout/matrix3"/>
    <dgm:cxn modelId="{A72789D9-055D-4D38-96B6-7A685623FA90}" type="presOf" srcId="{A83C63BC-5D97-4387-8E7C-DE3C1935BC0D}" destId="{7DB0A862-0985-43F4-AA28-A57A3E2FC727}" srcOrd="0" destOrd="0" presId="urn:microsoft.com/office/officeart/2005/8/layout/matrix3"/>
    <dgm:cxn modelId="{134CACE6-3E90-403B-AD98-6822665A5133}" srcId="{C4882A27-BB17-49B7-A557-1E8590608198}" destId="{850C0679-9DAA-4F36-A09B-4F2EEFED4C72}" srcOrd="1" destOrd="0" parTransId="{E75952EB-EDE1-41CE-8C73-52D5BEDDE842}" sibTransId="{E7C61B8E-CF4A-4A7A-A086-31AF64B5DF49}"/>
    <dgm:cxn modelId="{10A2C201-154D-494D-9BCA-87C1B50BE041}" type="presParOf" srcId="{F68FED26-C898-442F-867E-1B1C61C210E1}" destId="{30C38F47-FDFA-4E50-B1BE-E8013C434539}" srcOrd="0" destOrd="0" presId="urn:microsoft.com/office/officeart/2005/8/layout/matrix3"/>
    <dgm:cxn modelId="{BF54C084-DC78-4C62-AB0C-43CA99D8BC25}" type="presParOf" srcId="{F68FED26-C898-442F-867E-1B1C61C210E1}" destId="{7DB0A862-0985-43F4-AA28-A57A3E2FC727}" srcOrd="1" destOrd="0" presId="urn:microsoft.com/office/officeart/2005/8/layout/matrix3"/>
    <dgm:cxn modelId="{0357757C-DD63-4EE0-B345-9ACA88A2FE6B}" type="presParOf" srcId="{F68FED26-C898-442F-867E-1B1C61C210E1}" destId="{5C77B320-356C-4E47-B989-4F7661556376}" srcOrd="2" destOrd="0" presId="urn:microsoft.com/office/officeart/2005/8/layout/matrix3"/>
    <dgm:cxn modelId="{57D345C0-3666-480C-B885-F5CBD940F8BA}" type="presParOf" srcId="{F68FED26-C898-442F-867E-1B1C61C210E1}" destId="{5B65644E-AC67-4747-BCD6-66BD335676AB}" srcOrd="3" destOrd="0" presId="urn:microsoft.com/office/officeart/2005/8/layout/matrix3"/>
    <dgm:cxn modelId="{FDC12362-8D04-42D0-A634-867A361A4187}" type="presParOf" srcId="{F68FED26-C898-442F-867E-1B1C61C210E1}" destId="{AD2E16BF-ABF6-415D-A67B-7CBBA7E92D15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C38F47-FDFA-4E50-B1BE-E8013C434539}">
      <dsp:nvSpPr>
        <dsp:cNvPr id="0" name=""/>
        <dsp:cNvSpPr/>
      </dsp:nvSpPr>
      <dsp:spPr>
        <a:xfrm>
          <a:off x="1851818" y="0"/>
          <a:ext cx="4525963" cy="4525963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DB0A862-0985-43F4-AA28-A57A3E2FC727}">
      <dsp:nvSpPr>
        <dsp:cNvPr id="0" name=""/>
        <dsp:cNvSpPr/>
      </dsp:nvSpPr>
      <dsp:spPr>
        <a:xfrm>
          <a:off x="2281784" y="429966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 smtClean="0"/>
            <a:t>Chose</a:t>
          </a:r>
          <a:endParaRPr lang="fr-FR" sz="3200" b="1" kern="1200" dirty="0"/>
        </a:p>
      </dsp:txBody>
      <dsp:txXfrm>
        <a:off x="2367950" y="516132"/>
        <a:ext cx="1592793" cy="1592793"/>
      </dsp:txXfrm>
    </dsp:sp>
    <dsp:sp modelId="{5C77B320-356C-4E47-B989-4F7661556376}">
      <dsp:nvSpPr>
        <dsp:cNvPr id="0" name=""/>
        <dsp:cNvSpPr/>
      </dsp:nvSpPr>
      <dsp:spPr>
        <a:xfrm>
          <a:off x="4182689" y="429966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 smtClean="0"/>
            <a:t>Gardien</a:t>
          </a:r>
          <a:endParaRPr lang="fr-FR" sz="3200" b="1" kern="1200" dirty="0"/>
        </a:p>
      </dsp:txBody>
      <dsp:txXfrm>
        <a:off x="4268855" y="516132"/>
        <a:ext cx="1592793" cy="1592793"/>
      </dsp:txXfrm>
    </dsp:sp>
    <dsp:sp modelId="{5B65644E-AC67-4747-BCD6-66BD335676AB}">
      <dsp:nvSpPr>
        <dsp:cNvPr id="0" name=""/>
        <dsp:cNvSpPr/>
      </dsp:nvSpPr>
      <dsp:spPr>
        <a:xfrm>
          <a:off x="2281784" y="2330870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b="1" kern="1200" dirty="0" smtClean="0"/>
            <a:t>Tiers victime</a:t>
          </a:r>
          <a:endParaRPr lang="fr-FR" sz="3200" b="1" kern="1200" dirty="0"/>
        </a:p>
      </dsp:txBody>
      <dsp:txXfrm>
        <a:off x="2367950" y="2417036"/>
        <a:ext cx="1592793" cy="1592793"/>
      </dsp:txXfrm>
    </dsp:sp>
    <dsp:sp modelId="{AD2E16BF-ABF6-415D-A67B-7CBBA7E92D15}">
      <dsp:nvSpPr>
        <dsp:cNvPr id="0" name=""/>
        <dsp:cNvSpPr/>
      </dsp:nvSpPr>
      <dsp:spPr>
        <a:xfrm>
          <a:off x="4182689" y="2330870"/>
          <a:ext cx="1765125" cy="17651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2400" b="1" kern="1200" dirty="0" smtClean="0"/>
            <a:t>Conditions de participation</a:t>
          </a:r>
          <a:endParaRPr lang="fr-FR" sz="2400" b="1" kern="1200" dirty="0"/>
        </a:p>
      </dsp:txBody>
      <dsp:txXfrm>
        <a:off x="4268855" y="2417036"/>
        <a:ext cx="1592793" cy="159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Responsabilité du fait des Choses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Responsabilité générale du fait des Choses (Choses inanimées)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Tiers victime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fr-FR" dirty="0" smtClean="0"/>
              <a:t>Ou personne pouvant invoquer la présomption de </a:t>
            </a:r>
            <a:r>
              <a:rPr lang="fr-FR" dirty="0" err="1" smtClean="0"/>
              <a:t>Rté</a:t>
            </a:r>
            <a:endParaRPr lang="fr-FR" dirty="0" smtClean="0"/>
          </a:p>
          <a:p>
            <a:pPr algn="ctr">
              <a:buNone/>
            </a:pPr>
            <a:r>
              <a:rPr lang="fr-FR" dirty="0" smtClean="0"/>
              <a:t>= personne ayant subi le D résultant directement de la Chose (exclusion du </a:t>
            </a:r>
            <a:r>
              <a:rPr lang="fr-FR" u="sng" dirty="0" smtClean="0"/>
              <a:t>gardien</a:t>
            </a:r>
            <a:r>
              <a:rPr lang="fr-FR" dirty="0" smtClean="0"/>
              <a:t> et </a:t>
            </a:r>
            <a:r>
              <a:rPr lang="fr-FR" u="sng" dirty="0" smtClean="0"/>
              <a:t>personne ayant  participé gracieusement à l’usage de la Chose</a:t>
            </a:r>
            <a:r>
              <a:rPr lang="fr-FR" dirty="0" smtClean="0"/>
              <a:t>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Ex. le transport bénévole (pas de présomption sauf à prouver la Faute du transporteur bénévole)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/>
          </a:p>
        </p:txBody>
      </p:sp>
      <p:sp>
        <p:nvSpPr>
          <p:cNvPr id="4" name="Égal 3"/>
          <p:cNvSpPr/>
          <p:nvPr/>
        </p:nvSpPr>
        <p:spPr>
          <a:xfrm>
            <a:off x="4283968" y="4005064"/>
            <a:ext cx="914400" cy="64807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Cas des jeux sportifs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Tiers victime = gardien (joueur ayant la garde du ballon par exemple)</a:t>
            </a:r>
          </a:p>
          <a:p>
            <a:pPr algn="ctr">
              <a:buNone/>
            </a:pPr>
            <a:r>
              <a:rPr lang="fr-FR" dirty="0" smtClean="0"/>
              <a:t>Garde collective de la chose (ballon) </a:t>
            </a:r>
          </a:p>
          <a:p>
            <a:pPr algn="ctr">
              <a:buNone/>
            </a:pPr>
            <a:r>
              <a:rPr lang="fr-FR" dirty="0" err="1" smtClean="0"/>
              <a:t>Rté</a:t>
            </a:r>
            <a:r>
              <a:rPr lang="fr-FR" dirty="0" smtClean="0"/>
              <a:t> du concurrent si Faute prouvée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Sports de course = joueur a accepté les risques liés à l’usage de la chose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355976" y="3861048"/>
            <a:ext cx="432048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Conditions de participation de la Chose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fr-FR" dirty="0" smtClean="0"/>
              <a:t>Chose </a:t>
            </a:r>
            <a:r>
              <a:rPr lang="fr-FR" u="sng" dirty="0" smtClean="0"/>
              <a:t>sous la garde d’une personne</a:t>
            </a:r>
          </a:p>
          <a:p>
            <a:pPr algn="ctr"/>
            <a:r>
              <a:rPr lang="fr-FR" dirty="0" smtClean="0"/>
              <a:t>Cause d’un </a:t>
            </a:r>
            <a:r>
              <a:rPr lang="fr-FR" u="sng" dirty="0" smtClean="0"/>
              <a:t>D par le contact matériel </a:t>
            </a:r>
            <a:r>
              <a:rPr lang="fr-FR" dirty="0" smtClean="0"/>
              <a:t>(ex. conducteur heurte un piéton)</a:t>
            </a:r>
          </a:p>
          <a:p>
            <a:pPr algn="ctr"/>
            <a:r>
              <a:rPr lang="fr-FR" dirty="0" smtClean="0"/>
              <a:t>Pb : lorsque </a:t>
            </a:r>
            <a:r>
              <a:rPr lang="fr-FR" u="sng" dirty="0" smtClean="0"/>
              <a:t>Chose est entrée en contact avec Victime </a:t>
            </a:r>
            <a:r>
              <a:rPr lang="fr-FR" dirty="0" smtClean="0"/>
              <a:t>+ causant le D est à considérer comme partie de Chose gardée?</a:t>
            </a:r>
          </a:p>
          <a:p>
            <a:pPr algn="ctr">
              <a:buNone/>
            </a:pPr>
            <a:r>
              <a:rPr lang="fr-FR" dirty="0" smtClean="0"/>
              <a:t>Ex. voiture projette un caillou qui blesse un tiers </a:t>
            </a:r>
          </a:p>
          <a:p>
            <a:pPr algn="ctr">
              <a:buNone/>
            </a:pPr>
            <a:r>
              <a:rPr lang="fr-FR" dirty="0" smtClean="0"/>
              <a:t>Ex. jet par voyageur en train de bouteille ayant frappé la tête d’un ouvrier</a:t>
            </a:r>
            <a:endParaRPr lang="fr-FR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Conditions de participation de la Chose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Dommage</a:t>
            </a:r>
          </a:p>
          <a:p>
            <a:pPr algn="just"/>
            <a:r>
              <a:rPr lang="fr-FR" dirty="0" smtClean="0"/>
              <a:t>Lien </a:t>
            </a:r>
            <a:r>
              <a:rPr lang="fr-FR" smtClean="0"/>
              <a:t>de causalité</a:t>
            </a:r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Rté</a:t>
            </a:r>
            <a:r>
              <a:rPr lang="fr-FR" dirty="0" smtClean="0"/>
              <a:t> du fait des choses inanimées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/>
              <a:t>« </a:t>
            </a:r>
            <a:r>
              <a:rPr lang="fr-FR" i="1" dirty="0" smtClean="0"/>
              <a:t>Chacun doit répondre du dommage causé par les choses qu'il a sous sa garde, lorsqu'il est justifié que ces choses sont la cause directe du dommage, s'il ne démontre : </a:t>
            </a:r>
          </a:p>
          <a:p>
            <a:pPr algn="just">
              <a:buNone/>
            </a:pPr>
            <a:r>
              <a:rPr lang="fr-FR" i="1" dirty="0" smtClean="0"/>
              <a:t>1. Qu'il a fait tout ce qui était nécessaire afin d'empêcher le dommage; </a:t>
            </a:r>
          </a:p>
          <a:p>
            <a:pPr algn="just">
              <a:buNone/>
            </a:pPr>
            <a:r>
              <a:rPr lang="fr-FR" i="1" dirty="0" smtClean="0"/>
              <a:t>2. Et que le dommage dépend, soit d'un cas fortuit, soit d'une force majeure, soit de la faute de celui qui en est victime </a:t>
            </a:r>
            <a:r>
              <a:rPr lang="fr-FR" dirty="0" smtClean="0"/>
              <a:t>». </a:t>
            </a:r>
          </a:p>
          <a:p>
            <a:pPr algn="just"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Terminologie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La Chose : des biens présentant une valeur patrimoniale. Ils peuvent matériels (corporels) ou immatériels (incorporels)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La Garde: elle réfère au pouvoir d’usage, de direction ou de maîtrise dont dispose une personne sur une chose ou une autre personne</a:t>
            </a:r>
            <a:endParaRPr lang="fr-FR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427984" y="3140968"/>
            <a:ext cx="484632" cy="72008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Nature de </a:t>
            </a:r>
            <a:r>
              <a:rPr lang="fr-FR" dirty="0" err="1" smtClean="0"/>
              <a:t>Rté</a:t>
            </a:r>
            <a:r>
              <a:rPr lang="fr-FR" dirty="0" smtClean="0"/>
              <a:t> pour le fait des choses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dirty="0" smtClean="0"/>
              <a:t>Présomption de la </a:t>
            </a:r>
            <a:r>
              <a:rPr lang="fr-FR" dirty="0" err="1" smtClean="0"/>
              <a:t>Rté</a:t>
            </a:r>
            <a:r>
              <a:rPr lang="fr-FR" dirty="0" smtClean="0"/>
              <a:t>  à moins de prouver l’une des causes exonératoires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Prolongement de la théorie du risque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Responsabilité pour faute est rarement appliqué par le Juge civil (fait des choses)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499992" y="2636912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Flèche vers le bas 4"/>
          <p:cNvSpPr/>
          <p:nvPr/>
        </p:nvSpPr>
        <p:spPr>
          <a:xfrm>
            <a:off x="4499992" y="386104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Conditions de la Responsabilité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Chose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fr-FR" dirty="0" smtClean="0"/>
              <a:t>Chose </a:t>
            </a:r>
            <a:r>
              <a:rPr lang="fr-FR" b="1" dirty="0" smtClean="0">
                <a:solidFill>
                  <a:schemeClr val="tx2"/>
                </a:solidFill>
              </a:rPr>
              <a:t>dangereuse</a:t>
            </a:r>
            <a:r>
              <a:rPr lang="fr-FR" dirty="0" smtClean="0"/>
              <a:t>  (nécessitant une garde particulière) / </a:t>
            </a:r>
            <a:r>
              <a:rPr lang="fr-FR" b="1" dirty="0" smtClean="0">
                <a:solidFill>
                  <a:schemeClr val="tx2"/>
                </a:solidFill>
              </a:rPr>
              <a:t>non dangereuse </a:t>
            </a:r>
          </a:p>
          <a:p>
            <a:pPr algn="ctr"/>
            <a:r>
              <a:rPr lang="fr-FR" dirty="0" smtClean="0"/>
              <a:t>Chose </a:t>
            </a:r>
            <a:r>
              <a:rPr lang="fr-FR" b="1" dirty="0" smtClean="0">
                <a:solidFill>
                  <a:schemeClr val="tx2"/>
                </a:solidFill>
              </a:rPr>
              <a:t>autonome</a:t>
            </a:r>
            <a:r>
              <a:rPr lang="fr-FR" dirty="0" smtClean="0"/>
              <a:t> (fonctionnant sans besoin de maniement humain) / </a:t>
            </a:r>
            <a:r>
              <a:rPr lang="fr-FR" b="1" dirty="0" smtClean="0">
                <a:solidFill>
                  <a:schemeClr val="tx2"/>
                </a:solidFill>
              </a:rPr>
              <a:t>non autonome</a:t>
            </a:r>
          </a:p>
          <a:p>
            <a:pPr algn="ctr"/>
            <a:r>
              <a:rPr lang="fr-FR" dirty="0" smtClean="0"/>
              <a:t>Chose </a:t>
            </a:r>
            <a:r>
              <a:rPr lang="fr-FR" b="1" dirty="0" smtClean="0">
                <a:solidFill>
                  <a:schemeClr val="tx2"/>
                </a:solidFill>
              </a:rPr>
              <a:t>inerte (passive) </a:t>
            </a:r>
            <a:r>
              <a:rPr lang="fr-FR" dirty="0" smtClean="0"/>
              <a:t>/ </a:t>
            </a:r>
            <a:r>
              <a:rPr lang="fr-FR" b="1" dirty="0" smtClean="0">
                <a:solidFill>
                  <a:schemeClr val="tx2"/>
                </a:solidFill>
              </a:rPr>
              <a:t>dynamique (active)</a:t>
            </a:r>
          </a:p>
          <a:p>
            <a:pPr algn="ctr"/>
            <a:r>
              <a:rPr lang="fr-FR" dirty="0" smtClean="0"/>
              <a:t>Chose </a:t>
            </a:r>
            <a:r>
              <a:rPr lang="fr-FR" b="1" dirty="0" smtClean="0">
                <a:solidFill>
                  <a:schemeClr val="tx2"/>
                </a:solidFill>
              </a:rPr>
              <a:t>mobilière</a:t>
            </a:r>
            <a:r>
              <a:rPr lang="fr-FR" dirty="0" smtClean="0"/>
              <a:t>  / </a:t>
            </a:r>
            <a:r>
              <a:rPr lang="fr-FR" b="1" dirty="0" smtClean="0">
                <a:solidFill>
                  <a:schemeClr val="tx2"/>
                </a:solidFill>
              </a:rPr>
              <a:t>immobilière</a:t>
            </a:r>
            <a:r>
              <a:rPr lang="fr-FR" dirty="0" smtClean="0"/>
              <a:t> (par nature / par destination = lorsque le D ne résulte pas de la ruine, de la vétusté ou du vice de construction)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La Chose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La Chose inerte et Chose en activité = distinction non pas par les qualités propres mais par l’action au moment de l’accident (D)</a:t>
            </a:r>
          </a:p>
          <a:p>
            <a:pPr algn="ctr">
              <a:buNone/>
            </a:pPr>
            <a:endParaRPr lang="fr-FR" dirty="0" smtClean="0"/>
          </a:p>
          <a:p>
            <a:pPr algn="ctr"/>
            <a:r>
              <a:rPr lang="fr-FR" dirty="0" smtClean="0"/>
              <a:t>Le juge admettait auparavant la présomption de Responsabilité pour les choses « </a:t>
            </a:r>
            <a:r>
              <a:rPr lang="fr-FR" b="1" dirty="0" smtClean="0"/>
              <a:t>pourvues d’un dynamisme propre</a:t>
            </a:r>
            <a:r>
              <a:rPr lang="fr-FR" dirty="0" smtClean="0"/>
              <a:t> ». 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427984" y="3140968"/>
            <a:ext cx="484632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Gardien </a:t>
            </a:r>
            <a:br>
              <a:rPr lang="fr-FR" dirty="0" smtClean="0"/>
            </a:br>
            <a:r>
              <a:rPr lang="fr-FR" sz="3200" dirty="0" smtClean="0"/>
              <a:t>(garde de la chose)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b="1" dirty="0" smtClean="0">
                <a:solidFill>
                  <a:schemeClr val="tx2"/>
                </a:solidFill>
              </a:rPr>
              <a:t>Théorie de la G juridique </a:t>
            </a:r>
          </a:p>
          <a:p>
            <a:pPr algn="ctr">
              <a:buNone/>
            </a:pPr>
            <a:r>
              <a:rPr lang="fr-FR" dirty="0" smtClean="0"/>
              <a:t>Disposer du </a:t>
            </a:r>
            <a:r>
              <a:rPr lang="fr-FR" dirty="0" err="1" smtClean="0"/>
              <a:t>dt</a:t>
            </a:r>
            <a:r>
              <a:rPr lang="fr-FR" dirty="0" smtClean="0"/>
              <a:t> d’utiliser la chose (titre juridique, ex. Pté, bail, prêt, possession même Voleur)</a:t>
            </a:r>
          </a:p>
          <a:p>
            <a:pPr algn="ctr">
              <a:buNone/>
            </a:pPr>
            <a:r>
              <a:rPr lang="fr-FR" b="1" dirty="0" smtClean="0">
                <a:solidFill>
                  <a:schemeClr val="tx2"/>
                </a:solidFill>
              </a:rPr>
              <a:t>Théorie de la G matérielle</a:t>
            </a:r>
          </a:p>
          <a:p>
            <a:pPr algn="ctr">
              <a:buNone/>
            </a:pPr>
            <a:r>
              <a:rPr lang="fr-FR" dirty="0" smtClean="0"/>
              <a:t>Pas de </a:t>
            </a:r>
            <a:r>
              <a:rPr lang="fr-FR" dirty="0" err="1" smtClean="0"/>
              <a:t>dt</a:t>
            </a:r>
            <a:r>
              <a:rPr lang="fr-FR" dirty="0" smtClean="0"/>
              <a:t> mais chose entre ses mains. Ex. salarié utilisant machine </a:t>
            </a:r>
            <a:r>
              <a:rPr lang="fr-FR" dirty="0" err="1" smtClean="0"/>
              <a:t>pr</a:t>
            </a:r>
            <a:r>
              <a:rPr lang="fr-FR" dirty="0" smtClean="0"/>
              <a:t> besoins de son </a:t>
            </a:r>
            <a:r>
              <a:rPr lang="fr-FR" dirty="0" err="1" smtClean="0"/>
              <a:t>tvl</a:t>
            </a:r>
            <a:r>
              <a:rPr lang="fr-FR" dirty="0" smtClean="0"/>
              <a:t>)</a:t>
            </a:r>
          </a:p>
          <a:p>
            <a:pPr algn="ctr">
              <a:buNone/>
            </a:pPr>
            <a:r>
              <a:rPr lang="fr-FR" b="1" dirty="0" smtClean="0">
                <a:solidFill>
                  <a:schemeClr val="tx2"/>
                </a:solidFill>
              </a:rPr>
              <a:t>Théorie intermédiaire (critère de l’indépendance) </a:t>
            </a:r>
            <a:r>
              <a:rPr lang="fr-FR" dirty="0" smtClean="0"/>
              <a:t>= usage, direction et maîtrise de fait en </a:t>
            </a:r>
            <a:r>
              <a:rPr lang="fr-FR" dirty="0" err="1" smtClean="0"/>
              <a:t>tte</a:t>
            </a:r>
            <a:r>
              <a:rPr lang="fr-FR" dirty="0" smtClean="0"/>
              <a:t> indépendance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Le Gardien </a:t>
            </a:r>
            <a:br>
              <a:rPr lang="fr-FR" dirty="0" smtClean="0"/>
            </a:br>
            <a:r>
              <a:rPr lang="fr-FR" dirty="0" smtClean="0"/>
              <a:t>(garde de la chose)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fr-FR" dirty="0" smtClean="0"/>
              <a:t>Elle est indivisible (présomption irréfragable de </a:t>
            </a:r>
            <a:r>
              <a:rPr lang="fr-FR" dirty="0" err="1" smtClean="0"/>
              <a:t>Rté</a:t>
            </a:r>
            <a:r>
              <a:rPr lang="fr-FR" dirty="0" smtClean="0"/>
              <a:t> à l’égard d’une seule partie) </a:t>
            </a:r>
          </a:p>
          <a:p>
            <a:pPr algn="ctr"/>
            <a:r>
              <a:rPr lang="fr-FR" b="1" dirty="0" smtClean="0">
                <a:solidFill>
                  <a:schemeClr val="tx2"/>
                </a:solidFill>
              </a:rPr>
              <a:t>EXCEPTIONS</a:t>
            </a:r>
            <a:r>
              <a:rPr lang="fr-FR" dirty="0" smtClean="0"/>
              <a:t> (par Juge)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Garde de la structure de la Chose</a:t>
            </a:r>
          </a:p>
          <a:p>
            <a:pPr algn="ctr">
              <a:buNone/>
            </a:pPr>
            <a:r>
              <a:rPr lang="fr-FR" dirty="0" smtClean="0"/>
              <a:t>Propriétaire responsable </a:t>
            </a:r>
            <a:r>
              <a:rPr lang="fr-FR" u="sng" dirty="0" smtClean="0"/>
              <a:t>D causés par vices internes</a:t>
            </a:r>
          </a:p>
          <a:p>
            <a:pPr algn="ctr">
              <a:buNone/>
            </a:pPr>
            <a:r>
              <a:rPr lang="fr-FR" dirty="0" smtClean="0"/>
              <a:t>Garde du comportement de la Chose</a:t>
            </a:r>
          </a:p>
          <a:p>
            <a:pPr algn="ctr">
              <a:buNone/>
            </a:pPr>
            <a:r>
              <a:rPr lang="fr-FR" dirty="0" smtClean="0"/>
              <a:t>Utilisateur (ou transporteur) </a:t>
            </a:r>
            <a:r>
              <a:rPr lang="fr-FR" u="sng" dirty="0" smtClean="0"/>
              <a:t>responsable D résultant de la manipulation de chose</a:t>
            </a:r>
            <a:endParaRPr lang="fr-FR" u="sng" dirty="0"/>
          </a:p>
        </p:txBody>
      </p:sp>
      <p:sp>
        <p:nvSpPr>
          <p:cNvPr id="4" name="Flèche vers le bas 3"/>
          <p:cNvSpPr/>
          <p:nvPr/>
        </p:nvSpPr>
        <p:spPr>
          <a:xfrm>
            <a:off x="4355976" y="2996952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619</Words>
  <Application>Microsoft Office PowerPoint</Application>
  <PresentationFormat>Affichage à l'écran (4:3)</PresentationFormat>
  <Paragraphs>64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6" baseType="lpstr">
      <vt:lpstr>Arial</vt:lpstr>
      <vt:lpstr>Calibri</vt:lpstr>
      <vt:lpstr>Thème Office</vt:lpstr>
      <vt:lpstr>Responsabilité du fait des Choses</vt:lpstr>
      <vt:lpstr>Rté du fait des choses inanimées</vt:lpstr>
      <vt:lpstr>Terminologie</vt:lpstr>
      <vt:lpstr>Nature de Rté pour le fait des choses</vt:lpstr>
      <vt:lpstr>Conditions de la Responsabilité</vt:lpstr>
      <vt:lpstr>La Chose</vt:lpstr>
      <vt:lpstr>La Chose</vt:lpstr>
      <vt:lpstr>Le Gardien  (garde de la chose)</vt:lpstr>
      <vt:lpstr>Le Gardien  (garde de la chose)</vt:lpstr>
      <vt:lpstr>Tiers victime</vt:lpstr>
      <vt:lpstr>Cas des jeux sportifs</vt:lpstr>
      <vt:lpstr>Conditions de participation de la Chose</vt:lpstr>
      <vt:lpstr>Conditions de participation de la Chose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Responsabilité du fait des Choses</dc:title>
  <dc:creator>SPIRIT LOGISTICS</dc:creator>
  <cp:lastModifiedBy>Utilisateur Windows</cp:lastModifiedBy>
  <cp:revision>27</cp:revision>
  <dcterms:created xsi:type="dcterms:W3CDTF">2020-02-17T23:29:33Z</dcterms:created>
  <dcterms:modified xsi:type="dcterms:W3CDTF">2020-08-20T01:46:13Z</dcterms:modified>
</cp:coreProperties>
</file>